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71" r:id="rId8"/>
    <p:sldId id="262" r:id="rId9"/>
    <p:sldId id="268" r:id="rId10"/>
    <p:sldId id="269" r:id="rId11"/>
    <p:sldId id="270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6"/>
    <p:restoredTop sz="94683"/>
  </p:normalViewPr>
  <p:slideViewPr>
    <p:cSldViewPr snapToGrid="0" snapToObjects="1">
      <p:cViewPr varScale="1">
        <p:scale>
          <a:sx n="79" d="100"/>
          <a:sy n="79" d="100"/>
        </p:scale>
        <p:origin x="9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0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1013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1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4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8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11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1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6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9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7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9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7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022478-C32E-254A-A171-058611FE7B7B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D327-1536-824F-B2E5-366D10AB9F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71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80A5-B46B-0B4F-B4FA-ECB6AF54D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location for a Mexican Restaurant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E662E-202B-4447-B09C-1251BEAFD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Applied Data Science Capstone</a:t>
            </a:r>
          </a:p>
          <a:p>
            <a:r>
              <a:rPr lang="en-US" dirty="0"/>
              <a:t>IBM Data Science Professional Certification</a:t>
            </a:r>
          </a:p>
          <a:p>
            <a:r>
              <a:rPr lang="en-US" dirty="0"/>
              <a:t>IVAN EDMUNDO DE LA ROSA MONTERO</a:t>
            </a:r>
          </a:p>
        </p:txBody>
      </p:sp>
    </p:spTree>
    <p:extLst>
      <p:ext uri="{BB962C8B-B14F-4D97-AF65-F5344CB8AC3E}">
        <p14:creationId xmlns:p14="http://schemas.microsoft.com/office/powerpoint/2010/main" val="154779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553199" y="2617789"/>
            <a:ext cx="3302001" cy="8112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population of each region is relatively the same.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54BC2E-31EA-4841-9D99-64F46B2ED374}"/>
              </a:ext>
            </a:extLst>
          </p:cNvPr>
          <p:cNvPicPr/>
          <p:nvPr/>
        </p:nvPicPr>
        <p:blipFill rotWithShape="1">
          <a:blip r:embed="rId2"/>
          <a:srcRect l="32102" t="24360" r="43608" b="7061"/>
          <a:stretch/>
        </p:blipFill>
        <p:spPr bwMode="auto">
          <a:xfrm>
            <a:off x="1720763" y="828993"/>
            <a:ext cx="4128892" cy="5158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1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096000" y="2634721"/>
            <a:ext cx="4064439" cy="13276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/>
              <a:t>either the Rouge, Malvern region or </a:t>
            </a:r>
            <a:r>
              <a:rPr lang="en-US" dirty="0" err="1"/>
              <a:t>Newtoonbrook</a:t>
            </a:r>
            <a:r>
              <a:rPr lang="en-US" dirty="0"/>
              <a:t>, Willowdale region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highest percentage of Latin Americans of the selected regions and thus the demand will be higher.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5D1042-F857-4F70-8149-4D8BA5605193}"/>
              </a:ext>
            </a:extLst>
          </p:cNvPr>
          <p:cNvPicPr/>
          <p:nvPr/>
        </p:nvPicPr>
        <p:blipFill rotWithShape="1">
          <a:blip r:embed="rId2"/>
          <a:srcRect l="32671" t="32158" r="44176" b="3883"/>
          <a:stretch/>
        </p:blipFill>
        <p:spPr bwMode="auto">
          <a:xfrm>
            <a:off x="881258" y="772682"/>
            <a:ext cx="4717876" cy="5653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127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9017000" cy="5110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r>
              <a:rPr lang="en-US" dirty="0"/>
              <a:t>The optimal location to open a Mexican restaurant in Toronto should be either the Rouge, Malvern region or </a:t>
            </a:r>
            <a:r>
              <a:rPr lang="en-US" dirty="0" err="1"/>
              <a:t>Newtoonbrook</a:t>
            </a:r>
            <a:r>
              <a:rPr lang="en-US" dirty="0"/>
              <a:t>, Willowdale region.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286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9261-D60B-E144-A15D-D8128656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8" y="2972355"/>
            <a:ext cx="9274003" cy="91329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66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8796867" cy="5110163"/>
          </a:xfrm>
        </p:spPr>
        <p:txBody>
          <a:bodyPr/>
          <a:lstStyle/>
          <a:p>
            <a:r>
              <a:rPr lang="en-US" dirty="0"/>
              <a:t>While opening a restaurant can be a very lucrative business, a lot of factors cause many restaurants to close within the first year of opening. </a:t>
            </a:r>
          </a:p>
          <a:p>
            <a:r>
              <a:rPr lang="en-US" dirty="0"/>
              <a:t>Factors for Restaurant’s Success: Location, Competition, Quality of Food</a:t>
            </a:r>
          </a:p>
          <a:p>
            <a:pPr algn="just"/>
            <a:r>
              <a:rPr lang="en-US" dirty="0"/>
              <a:t>Business Problem: If the client wanted to open an Mexican Restaurant in Toronto, what areas are the best options to open the restaurant?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54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195" y="804672"/>
            <a:ext cx="3521359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Data Sources: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Foursquare API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Toronto Census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Toronto </a:t>
            </a:r>
            <a:r>
              <a:rPr lang="en-US" sz="1700" dirty="0" err="1">
                <a:solidFill>
                  <a:schemeClr val="tx1"/>
                </a:solidFill>
              </a:rPr>
              <a:t>PostalCode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</a:p>
          <a:p>
            <a:pPr lvl="1" algn="l">
              <a:lnSpc>
                <a:spcPct val="90000"/>
              </a:lnSpc>
              <a:buFont typeface="Wingdings 3" charset="2"/>
              <a:buChar char=""/>
            </a:pPr>
            <a:endParaRPr lang="en-US" sz="1700" dirty="0">
              <a:solidFill>
                <a:schemeClr val="tx1"/>
              </a:solidFill>
            </a:endParaRPr>
          </a:p>
          <a:p>
            <a:pPr lvl="0">
              <a:lnSpc>
                <a:spcPct val="90000"/>
              </a:lnSpc>
              <a:buFont typeface="Wingdings 3" charset="2"/>
              <a:buChar char=""/>
            </a:pPr>
            <a:endParaRPr lang="en-US" sz="1700" dirty="0">
              <a:solidFill>
                <a:schemeClr val="tx1"/>
              </a:solidFill>
            </a:endParaRPr>
          </a:p>
          <a:p>
            <a:pPr lvl="0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Population &amp; Ethnic Distribution of Each Neighborhood (Toronto Census)</a:t>
            </a:r>
          </a:p>
          <a:p>
            <a:pPr lvl="0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Income Distribution of Each Neighborhood (Toronto Census)</a:t>
            </a:r>
          </a:p>
          <a:p>
            <a:pPr lvl="0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Number of Restaurants in Each Neighborhood (Foursquare API)</a:t>
            </a:r>
          </a:p>
          <a:p>
            <a:pPr lvl="0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Number of Mexican Restaurants in Each Neighborhood (Foursquare API)</a:t>
            </a:r>
          </a:p>
          <a:p>
            <a:pPr lvl="0">
              <a:lnSpc>
                <a:spcPct val="9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Latitude and Longitude of Each Neighborhood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3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93B5-18CD-504A-B66D-6C7627207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1A89B75-90B3-4130-9246-083047D707A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6"/>
          <a:srcRect l="35642" t="28159" r="3938" b="3501"/>
          <a:stretch/>
        </p:blipFill>
        <p:spPr bwMode="auto">
          <a:xfrm>
            <a:off x="611883" y="58488"/>
            <a:ext cx="6754898" cy="4214265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Foursqaure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E8E6D-8C7E-1F4D-AC59-4E5C2FCCC3ED}"/>
              </a:ext>
            </a:extLst>
          </p:cNvPr>
          <p:cNvSpPr txBox="1"/>
          <p:nvPr/>
        </p:nvSpPr>
        <p:spPr>
          <a:xfrm>
            <a:off x="7773436" y="1810697"/>
            <a:ext cx="243675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Cluster 0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Cluster 1 =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Cluster 2 =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Cluster 3 = </a:t>
            </a:r>
            <a:r>
              <a:rPr lang="en-US" b="1" dirty="0">
                <a:solidFill>
                  <a:srgbClr val="00B0F0"/>
                </a:solidFill>
              </a:rPr>
              <a:t>Turquoise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Cluster 4 = </a:t>
            </a:r>
            <a:r>
              <a:rPr lang="en-US" b="1" dirty="0">
                <a:solidFill>
                  <a:srgbClr val="FFC000"/>
                </a:solidFill>
              </a:rPr>
              <a:t>Orange</a:t>
            </a:r>
            <a:endParaRPr lang="en-US" dirty="0">
              <a:solidFill>
                <a:srgbClr val="FFC000"/>
              </a:solidFill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63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AE7824-0D32-A548-BD82-D8F693ADF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0940"/>
              </p:ext>
            </p:extLst>
          </p:nvPr>
        </p:nvGraphicFramePr>
        <p:xfrm>
          <a:off x="643467" y="764149"/>
          <a:ext cx="10905067" cy="5329703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1839381">
                  <a:extLst>
                    <a:ext uri="{9D8B030D-6E8A-4147-A177-3AD203B41FA5}">
                      <a16:colId xmlns:a16="http://schemas.microsoft.com/office/drawing/2014/main" val="1772719365"/>
                    </a:ext>
                  </a:extLst>
                </a:gridCol>
                <a:gridCol w="9065686">
                  <a:extLst>
                    <a:ext uri="{9D8B030D-6E8A-4147-A177-3AD203B41FA5}">
                      <a16:colId xmlns:a16="http://schemas.microsoft.com/office/drawing/2014/main" val="2623027236"/>
                    </a:ext>
                  </a:extLst>
                </a:gridCol>
              </a:tblGrid>
              <a:tr h="82765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3355"/>
                  </a:ext>
                </a:extLst>
              </a:tr>
              <a:tr h="82765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(-1.1- -0.4)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09182"/>
                  </a:ext>
                </a:extLst>
              </a:tr>
              <a:tr h="82765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Spending Power (0.2 - 1.8)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95496"/>
                  </a:ext>
                </a:extLst>
              </a:tr>
              <a:tr h="82765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Positive Spending Power (1.8 - 3.8)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51090"/>
                  </a:ext>
                </a:extLst>
              </a:tr>
              <a:tr h="827650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(-0.4 - 0.5)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75700"/>
                  </a:ext>
                </a:extLst>
              </a:tr>
              <a:tr h="1191453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4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41065" marR="204639" marT="204639" marB="204639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(-0.8 – 0.2)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F4C484-92B8-4DB9-B8AF-9BF196B890B8}"/>
              </a:ext>
            </a:extLst>
          </p:cNvPr>
          <p:cNvPicPr/>
          <p:nvPr/>
        </p:nvPicPr>
        <p:blipFill rotWithShape="1">
          <a:blip r:embed="rId6"/>
          <a:srcRect l="28854" t="22780" r="6652" b="7614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14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43855" y="3072385"/>
            <a:ext cx="3108057" cy="294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From the plot, the following areas can be eliminated due to the large number of areas: 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Park, The Junction South region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Cloverdale, Islington, Martin Grove, Princess region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Harbourfront</a:t>
            </a:r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74BA96-FF32-49DA-B89E-9E471180A76A}"/>
              </a:ext>
            </a:extLst>
          </p:cNvPr>
          <p:cNvPicPr/>
          <p:nvPr/>
        </p:nvPicPr>
        <p:blipFill rotWithShape="1">
          <a:blip r:embed="rId2"/>
          <a:srcRect l="32247" t="28159" r="44332" b="4134"/>
          <a:stretch/>
        </p:blipFill>
        <p:spPr bwMode="auto">
          <a:xfrm>
            <a:off x="4916980" y="275573"/>
            <a:ext cx="5520831" cy="6350695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815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E4AB16-8D76-4F35-8138-B3243EDD5F75}"/>
              </a:ext>
            </a:extLst>
          </p:cNvPr>
          <p:cNvPicPr/>
          <p:nvPr/>
        </p:nvPicPr>
        <p:blipFill rotWithShape="1">
          <a:blip r:embed="rId2"/>
          <a:srcRect l="32244" t="27008" r="44602" b="5472"/>
          <a:stretch/>
        </p:blipFill>
        <p:spPr bwMode="auto">
          <a:xfrm>
            <a:off x="1265130" y="663879"/>
            <a:ext cx="7114782" cy="5749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8282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326</Words>
  <Application>Microsoft Office PowerPoint</Application>
  <PresentationFormat>Panorámica</PresentationFormat>
  <Paragraphs>48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Best location for a Mexican Restaurant</vt:lpstr>
      <vt:lpstr>Problem</vt:lpstr>
      <vt:lpstr>Data</vt:lpstr>
      <vt:lpstr>Problem</vt:lpstr>
      <vt:lpstr>Foursqaure API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location for a Mexican Restaurant</dc:title>
  <dc:creator>Ivan Edmundo De la Rosa MOntero</dc:creator>
  <cp:lastModifiedBy>Ivan Edmundo De la Rosa MOntero</cp:lastModifiedBy>
  <cp:revision>3</cp:revision>
  <dcterms:created xsi:type="dcterms:W3CDTF">2019-12-26T03:08:43Z</dcterms:created>
  <dcterms:modified xsi:type="dcterms:W3CDTF">2019-12-26T03:21:31Z</dcterms:modified>
</cp:coreProperties>
</file>